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0" r:id="rId3"/>
    <p:sldId id="266" r:id="rId4"/>
    <p:sldId id="268" r:id="rId5"/>
    <p:sldId id="269" r:id="rId6"/>
    <p:sldId id="271" r:id="rId7"/>
    <p:sldId id="272" r:id="rId8"/>
    <p:sldId id="281" r:id="rId9"/>
    <p:sldId id="275" r:id="rId10"/>
    <p:sldId id="273" r:id="rId11"/>
    <p:sldId id="280" r:id="rId12"/>
    <p:sldId id="285" r:id="rId13"/>
    <p:sldId id="274" r:id="rId14"/>
    <p:sldId id="270" r:id="rId15"/>
    <p:sldId id="276" r:id="rId16"/>
    <p:sldId id="286" r:id="rId17"/>
    <p:sldId id="287" r:id="rId18"/>
    <p:sldId id="279" r:id="rId19"/>
    <p:sldId id="277" r:id="rId20"/>
    <p:sldId id="283" r:id="rId21"/>
    <p:sldId id="278" r:id="rId22"/>
    <p:sldId id="288" r:id="rId23"/>
    <p:sldId id="284" r:id="rId24"/>
    <p:sldId id="282" r:id="rId25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81739" autoAdjust="0"/>
  </p:normalViewPr>
  <p:slideViewPr>
    <p:cSldViewPr>
      <p:cViewPr varScale="1">
        <p:scale>
          <a:sx n="102" d="100"/>
          <a:sy n="102" d="100"/>
        </p:scale>
        <p:origin x="188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14DAFD4-CB7C-4EA8-84B8-4779DFB3FB83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DD5D2F6-52B4-40DE-86A8-82324DAF92EA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sz="1400" b="1" dirty="0">
                <a:solidFill>
                  <a:schemeClr val="bg1"/>
                </a:solidFill>
              </a:rPr>
              <a:t>Recent Activities</a:t>
            </a:r>
          </a:p>
          <a:p>
            <a:r>
              <a:rPr lang="en-CA" sz="1400" b="1" dirty="0">
                <a:solidFill>
                  <a:schemeClr val="bg1"/>
                </a:solidFill>
              </a:rPr>
              <a:t>Ta'an Kwäch'än Council</a:t>
            </a:r>
          </a:p>
          <a:p>
            <a:pPr>
              <a:spcAft>
                <a:spcPts val="1500"/>
              </a:spcAft>
            </a:pPr>
            <a:r>
              <a:rPr lang="en-CA" sz="1200" cap="small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Fox Creek Chinook Salmon Stock Restoration Project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marR="0" lvl="0" indent="-17342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Four Monitoring Stations for our </a:t>
            </a:r>
            <a:r>
              <a:rPr lang="en-CA" b="1" dirty="0"/>
              <a:t>Bio-physical Monitoring of Juveniles</a:t>
            </a:r>
            <a:endParaRPr lang="en-US" dirty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Monitor monthly during field season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Monitor 2 times before release (May and June) to determine overwintering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Monitor 3 times after release to determine distribution and growth 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Monitoring takes 2 days; on the first day we set traps, the next morning we retrieve them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take a sample size of 30 fish at each site. 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0149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Testloa Smith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5737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are starting to track the number of fry with and without adipose fins clipped.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plan to use a v-notch detector to determine if unclipped fry are potentially wild stock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will track the ratio of unclipped to clipped each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4684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By releasing at two sites we have an opportunity to see if density effects growth rates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In 2016; 35,000 fry were released at Site 2 (red) and 11,000 at Site 1 (blue)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Although preliminary, it appears density does reflect growth rate due to less competition for nutrients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Project staff also observed the fry at Site 1 appeared more robust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9892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CA" b="1" dirty="0"/>
              <a:t>Hydrology and Water Quality</a:t>
            </a:r>
            <a:endParaRPr lang="en-US" dirty="0">
              <a:latin typeface="Calibri" panose="020F0502020204030204" pitchFamily="34" charset="0"/>
              <a:ea typeface="MS Gothic" panose="020B0609070205080204" pitchFamily="49" charset="-128"/>
              <a:cs typeface="Calibri" panose="020F0502020204030204" pitchFamily="34" charset="0"/>
            </a:endParaRPr>
          </a:p>
          <a:p>
            <a:pPr marL="346843" marR="0" lvl="0" indent="-346843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During monthly Bio-Physical monitoring events we measure discharge and in-situ water quality (DO, pH, Cond, and Temp) </a:t>
            </a:r>
          </a:p>
          <a:p>
            <a:pPr marL="346843" marR="0" lvl="0" indent="-346843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Take under ice; discharge, water quality samples and in-situ measurements (particularly DO) during winter</a:t>
            </a:r>
            <a:endParaRPr lang="en-US" sz="1100" dirty="0"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6843" marR="0" lvl="0" indent="-346843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Fox Creek is also part of </a:t>
            </a:r>
            <a:r>
              <a:rPr lang="en-US" dirty="0" err="1"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Ta’ans</a:t>
            </a: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 long term water temperature monitoring program </a:t>
            </a:r>
          </a:p>
          <a:p>
            <a:pPr marL="346843" marR="0" lvl="0" indent="-346843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This program measures water temp year round</a:t>
            </a:r>
            <a:r>
              <a:rPr lang="en-US" sz="1100" dirty="0"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- </a:t>
            </a: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every hour on the hour, at various locations in Ta’an TT using Tidbit v2 loggers </a:t>
            </a:r>
          </a:p>
          <a:p>
            <a:pPr marL="346843" marR="0" lvl="0" indent="-346843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Stan </a:t>
            </a:r>
            <a:r>
              <a:rPr lang="en-US" dirty="0" err="1">
                <a:latin typeface="Calibri" panose="020F0502020204030204" pitchFamily="34" charset="0"/>
                <a:ea typeface="MS Gothic" panose="020B0609070205080204" pitchFamily="49" charset="-128"/>
                <a:cs typeface="Calibri" panose="020F0502020204030204" pitchFamily="34" charset="0"/>
              </a:rPr>
              <a:t>Clethroe</a:t>
            </a:r>
            <a:endParaRPr lang="en-US" dirty="0">
              <a:latin typeface="Calibri" panose="020F0502020204030204" pitchFamily="34" charset="0"/>
              <a:ea typeface="MS Gothic" panose="020B0609070205080204" pitchFamily="49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638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In the winter of 2016 and 17 Ta’an hired PhD student Ellorie McKnight to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analyze the data and develop user friendly data management and presentation methods</a:t>
            </a:r>
          </a:p>
          <a:p>
            <a:pPr marL="171450" indent="-1714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Cambria" panose="020405030504060302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Although preliminary; Ellorie’s results indicate increasing spring surface water temp in various creeks within Ta’an 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7270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Ta'an committed to install a hydrometric station, in the 2017 operating year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contracted Laberge Environmental Services who trained staff on installation, operation and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8812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 are some very preliminary results from this first year of operation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goal of the hydrometric station is to develop a rating curve over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purpose of the rating curve is; by reading the staff gauge we can determine the discharge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Eventually we may not have to jump in the creek and get all wet to get a discharge measurement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6157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Ongoing trail maintenance for easy and safe access is a very important part of the project</a:t>
            </a:r>
          </a:p>
          <a:p>
            <a:pPr lvl="0"/>
            <a:r>
              <a:rPr lang="en-US" dirty="0"/>
              <a:t>We utilize the Ta’an </a:t>
            </a:r>
            <a:r>
              <a:rPr lang="en-US" dirty="0" err="1"/>
              <a:t>Firesmart</a:t>
            </a:r>
            <a:r>
              <a:rPr lang="en-US" dirty="0"/>
              <a:t> crew who is already trained and mobilized to do this</a:t>
            </a:r>
          </a:p>
          <a:p>
            <a:pPr lvl="0"/>
            <a:r>
              <a:rPr lang="en-US" dirty="0"/>
              <a:t>John Bunbury and Clayton Kane</a:t>
            </a:r>
          </a:p>
          <a:p>
            <a:pPr>
              <a:lnSpc>
                <a:spcPct val="115000"/>
              </a:lnSpc>
            </a:pPr>
            <a:r>
              <a:rPr lang="en-CA" sz="800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en-US" sz="1100" dirty="0"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7281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Monitoring Adult Returns &amp; Barriers</a:t>
            </a:r>
            <a:endParaRPr lang="en-US" dirty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July - conduct a stream walk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Record beaver activity and other obstructions to migrating adult salmon 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Remove obstructions if we can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Monitor adult salmon returns through daily stream walks and continual notching of beaver dams to move salmon up the stream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We are also conducting ongoing beaver trapping to reduce beaver activity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3422" indent="-17342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348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en-CA" sz="2400" b="1" dirty="0"/>
              <a:t>Background </a:t>
            </a:r>
            <a:r>
              <a:rPr lang="en-CA" sz="2400" dirty="0"/>
              <a:t> </a:t>
            </a:r>
            <a:endParaRPr lang="en-US" b="0" dirty="0"/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 Ta’an Kwäch’än Elders, Fox Creek historically supported a Chinook salmon fishery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C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late 1950’s the stock disappeared and the cause is unknown</a:t>
            </a:r>
            <a:endParaRPr lang="en-US" b="0" dirty="0"/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2007 to 2015 Ta'an assessed, developed and implemented Phase I of the Fox Creek Chinook Salmon Stock Restoration Project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 I suggested stock restoration continue for 2 Chinook salmon life cycles</a:t>
            </a:r>
          </a:p>
          <a:p>
            <a:pPr marL="289036" indent="-289036">
              <a:buFont typeface="Arial" panose="020B0604020202020204" pitchFamily="34" charset="0"/>
              <a:buChar char="•"/>
            </a:pPr>
            <a:r>
              <a:rPr lang="en-C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2015 Ta'an developed the Phase II plan to complete the 2</a:t>
            </a:r>
            <a:r>
              <a:rPr lang="en-CA" sz="1200" b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C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 cycle</a:t>
            </a:r>
            <a:endParaRPr lang="en-US" b="0" dirty="0"/>
          </a:p>
          <a:p>
            <a:pPr marL="289036" marR="0" lvl="0" indent="-2890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fry were released in the creek in 2009</a:t>
            </a:r>
          </a:p>
          <a:p>
            <a:pPr marL="289036" marR="0" lvl="0" indent="-2890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annually since</a:t>
            </a:r>
          </a:p>
          <a:p>
            <a:pPr marL="289036" marR="0" lvl="0" indent="-289036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released to date 326,000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2</a:t>
            </a:fld>
            <a:endParaRPr lang="en-C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our daily stream walks we record the number of returns and their location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also watch for spawning behaviour to determine location of potential redd sites (or nests)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And we collect adult carcasses for DFO to analyze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7976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buFont typeface="Symbol" panose="05050102010706020507" pitchFamily="18" charset="2"/>
              <a:buNone/>
            </a:pPr>
            <a:r>
              <a:rPr lang="en-CA" b="1" dirty="0"/>
              <a:t>Redd Monitoring</a:t>
            </a:r>
            <a:endParaRPr lang="en-US" dirty="0"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Adjacent to potential redds we install artificial redds again using tidbit temp data loggers</a:t>
            </a: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We do this to calculate Accumulated Thermal Units to 1000 or the time of emergence</a:t>
            </a: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At 1000 ATU or about early June we conduct bio-physical monitoring of emerging 0+Young of Year</a:t>
            </a: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In both 2016 and 2017 recorded wild young of year emerging from the substrate.</a:t>
            </a:r>
          </a:p>
          <a:p>
            <a:pPr marL="0" indent="0">
              <a:lnSpc>
                <a:spcPct val="115000"/>
              </a:lnSpc>
              <a:buFont typeface="Symbol" panose="05050102010706020507" pitchFamily="18" charset="2"/>
              <a:buNone/>
            </a:pPr>
            <a:r>
              <a:rPr lang="en-US" sz="1100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SPAWNING SUCCESS!!!</a:t>
            </a:r>
            <a:endParaRPr lang="en-US" sz="1100" dirty="0"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5238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results of one of the temp loggers showing 1000 ATU’s or time of emergence at the beginning of June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1035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Adaptive management is part of the projects planning and implementation process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At our bi-annual </a:t>
            </a:r>
            <a:r>
              <a:rPr lang="en-US" sz="1200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pre and post-season meetings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All partners provide technical input to m</a:t>
            </a:r>
            <a:r>
              <a:rPr lang="en-US" dirty="0"/>
              <a:t>ake annual changes from lessons learned, changing circumstances and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90522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Yukon River Panel for the opportunity to present the Fox Creek project </a:t>
            </a:r>
          </a:p>
          <a:p>
            <a:r>
              <a:rPr lang="en-US" dirty="0"/>
              <a:t>And Thank you to all for listening</a:t>
            </a:r>
          </a:p>
          <a:p>
            <a:endParaRPr lang="en-US" dirty="0"/>
          </a:p>
          <a:p>
            <a:r>
              <a:rPr lang="en-US" dirty="0"/>
              <a:t>Any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2645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Fox Creek Project is to re-establish a self-sustaining population with sufficient spawners to have a high probability of long-term persistence, in the face of many changes. 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Ta'an aims to ensure that a viable natural stock is abundant enough to contribute to a sustainable harvest for current and future generations as part of their natural culture and heritage</a:t>
            </a:r>
            <a:r>
              <a:rPr lang="en-C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9929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r>
              <a:rPr lang="en-US" b="1" dirty="0"/>
              <a:t>Fox Creek Project Components</a:t>
            </a:r>
          </a:p>
          <a:p>
            <a:pPr marL="173422" marR="0" lvl="0" indent="-17342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dirty="0"/>
              <a:t>Planning and Implementation</a:t>
            </a:r>
            <a:endParaRPr lang="en-US" dirty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Training and Capacity Building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CA" dirty="0"/>
              <a:t>Broodstock Collection, Incubation and Rearing</a:t>
            </a:r>
            <a:endParaRPr lang="en-US" dirty="0"/>
          </a:p>
          <a:p>
            <a:pPr marL="173422" indent="-173422" fontAlgn="t">
              <a:buFont typeface="Arial" panose="020B0604020202020204" pitchFamily="34" charset="0"/>
              <a:buChar char="•"/>
            </a:pPr>
            <a:r>
              <a:rPr lang="en-US" dirty="0"/>
              <a:t>Annual Fry Releases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CA" dirty="0"/>
              <a:t>Bio-physical Monitoring of Juveniles</a:t>
            </a:r>
            <a:endParaRPr lang="en-US" dirty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CA" dirty="0"/>
              <a:t>Hydrology and Water Quality</a:t>
            </a:r>
            <a:endParaRPr lang="en-US" dirty="0"/>
          </a:p>
          <a:p>
            <a:pPr marL="173422" marR="0" lvl="0" indent="-17342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Trail Maintenance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CA" dirty="0"/>
              <a:t>Monitoring Adult Returns and Barriers</a:t>
            </a:r>
            <a:endParaRPr lang="en-US" dirty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CA" dirty="0"/>
              <a:t>Redd Monitoring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6972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CA" b="1" dirty="0">
                <a:solidFill>
                  <a:schemeClr val="tx1">
                    <a:lumMod val="95000"/>
                  </a:schemeClr>
                </a:solidFill>
              </a:rPr>
              <a:t>Planning and Implementation</a:t>
            </a:r>
            <a:endParaRPr lang="en-US" dirty="0"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Project Partners</a:t>
            </a:r>
          </a:p>
          <a:p>
            <a:pPr marL="809301" lvl="1" indent="-346843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Yukon River Panel – Major Funder for the entire project since 2008</a:t>
            </a:r>
          </a:p>
          <a:p>
            <a:pPr marL="809301" lvl="1" indent="-346843" defTabSz="924916">
              <a:lnSpc>
                <a:spcPct val="115000"/>
              </a:lnSpc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Yukon Energy – Owns &amp; Operates the Whitehorse Fishway and Whitehorse Rapids Fish Hatchery – Donated eggs for the project since 2009</a:t>
            </a:r>
          </a:p>
          <a:p>
            <a:pPr marL="809301" lvl="1" indent="-346843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Yukon College – Owns &amp; Operates McIntyre Creek Incubation Facility – Raise eyed eggs to the fry stage and prepare them for release</a:t>
            </a:r>
          </a:p>
          <a:p>
            <a:pPr marL="809301" lvl="1" indent="-346843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Department of Fisheries and Oceans &amp; Yukon Salmon Sub-Committee  – Technical support and advice</a:t>
            </a:r>
          </a:p>
          <a:p>
            <a:pPr marL="0" indent="0" defTabSz="924916">
              <a:lnSpc>
                <a:spcPct val="115000"/>
              </a:lnSpc>
              <a:buFont typeface="Symbol" panose="05050102010706020507" pitchFamily="18" charset="2"/>
              <a:buNone/>
              <a:defRPr/>
            </a:pPr>
            <a:endParaRPr lang="en-US" sz="1100" dirty="0"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6843" indent="-346843" defTabSz="924916">
              <a:lnSpc>
                <a:spcPct val="115000"/>
              </a:lnSpc>
              <a:buFont typeface="Symbol" panose="05050102010706020507" pitchFamily="18" charset="2"/>
              <a:buChar char=""/>
              <a:defRPr/>
            </a:pPr>
            <a:r>
              <a:rPr lang="en-US" sz="1200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Ta'an coordinates pre and post-season meetings with project partners</a:t>
            </a: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Partners provide ongoing support Ta'an and increase our knowledge and experience</a:t>
            </a:r>
            <a:endParaRPr lang="en-US" sz="1100" dirty="0"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6843" indent="-346843">
              <a:lnSpc>
                <a:spcPct val="115000"/>
              </a:lnSpc>
              <a:spcAft>
                <a:spcPts val="1012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Thank you to all our partners hard work, we could not do this project without you!</a:t>
            </a:r>
            <a:endParaRPr lang="en-US" sz="1000" dirty="0"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8701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US" b="1" dirty="0"/>
              <a:t>Training &amp; Capacity Building Strategies</a:t>
            </a:r>
            <a:endParaRPr lang="en-US" b="1" dirty="0"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Employ young Ta'an citizens </a:t>
            </a: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Formal training – 2016 - 4 staff </a:t>
            </a:r>
            <a:r>
              <a:rPr lang="en-US" sz="1100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certified as fisheries techs</a:t>
            </a: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Mentorships with partners and other agencies. </a:t>
            </a:r>
            <a:endParaRPr lang="en-US" sz="1100" dirty="0"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Allow interested staff to work on project</a:t>
            </a:r>
            <a:endParaRPr lang="en-US" sz="1100" dirty="0"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Link project activities and goals, to existing Ta'an programs such as Culture, Family, and Fish Camps.</a:t>
            </a:r>
            <a:endParaRPr lang="en-US" sz="1100" dirty="0"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Involve Ta'an citizens through presentations, newsletters, and website</a:t>
            </a: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Public events – annual fry release</a:t>
            </a:r>
            <a:endParaRPr lang="en-US" sz="1100" dirty="0">
              <a:latin typeface="Cambria" panose="020405030504060302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6843" indent="-346843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Educate about the Chinook salmon decline, best practices and conservation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8433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CA" b="1" dirty="0"/>
              <a:t>Broodstock Collection, Incubation &amp; Rearing Component</a:t>
            </a:r>
            <a:endParaRPr lang="en-US" dirty="0"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346843" indent="-346843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Yukon Energy - Collects broodstock at Whitehorse Rapids Fishway, fertilize them, and raise eggs to the eyed stage</a:t>
            </a:r>
          </a:p>
          <a:p>
            <a:pPr marL="346843" indent="-346843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Ta'an transfers the eggs to MCIF</a:t>
            </a:r>
          </a:p>
          <a:p>
            <a:pPr marL="346843" indent="-346843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Yukon College operates MCIF </a:t>
            </a:r>
          </a:p>
          <a:p>
            <a:pPr marL="809301" lvl="1" indent="-346843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Students at Yukon College gain practical experience and raise eggs until fry are ready for release</a:t>
            </a:r>
          </a:p>
          <a:p>
            <a:pPr marL="809301" lvl="1" indent="-346843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Assist with applying coded wire tags and adipose fin clipping</a:t>
            </a:r>
          </a:p>
          <a:p>
            <a:pPr marL="809301" lvl="1" indent="-346843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Ta'an opportunity to assist with operations and maintenance</a:t>
            </a:r>
          </a:p>
          <a:p>
            <a:pPr marL="346843" indent="-346843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Ta'an transfers the fry to Fox Creek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7902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CA" b="0" dirty="0"/>
              <a:t>In 2017; DFO offered Ta'an excellent opportunity to train Jenna to apply coded wire tags. </a:t>
            </a:r>
          </a:p>
          <a:p>
            <a:pPr>
              <a:lnSpc>
                <a:spcPct val="115000"/>
              </a:lnSpc>
            </a:pPr>
            <a:r>
              <a:rPr lang="en-CA" b="0" dirty="0"/>
              <a:t>She trained under an experienced tagger at WRFH in June. </a:t>
            </a:r>
          </a:p>
          <a:p>
            <a:pPr>
              <a:lnSpc>
                <a:spcPct val="115000"/>
              </a:lnSpc>
            </a:pPr>
            <a:r>
              <a:rPr lang="en-CA" b="0" dirty="0"/>
              <a:t>She then lead the tagging efforts at MCIF in July</a:t>
            </a:r>
          </a:p>
          <a:p>
            <a:pPr>
              <a:lnSpc>
                <a:spcPct val="115000"/>
              </a:lnSpc>
            </a:pPr>
            <a:r>
              <a:rPr lang="en-CA" b="0" dirty="0"/>
              <a:t>Many Ta'an staff participated in the clipping adipose fins. </a:t>
            </a:r>
          </a:p>
          <a:p>
            <a:pPr>
              <a:lnSpc>
                <a:spcPct val="115000"/>
              </a:lnSpc>
            </a:pP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0416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Annual Fry Release</a:t>
            </a:r>
            <a:endParaRPr lang="en-US" b="1" dirty="0"/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Takes place in mid July shortly after the coded wire tagging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It has become and very positive event for Ta'an staff, citizens, and the public 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Attendance is increasing each year</a:t>
            </a:r>
          </a:p>
          <a:p>
            <a:pPr marL="173422" indent="-173422">
              <a:buFont typeface="Arial" panose="020B0604020202020204" pitchFamily="34" charset="0"/>
              <a:buChar char="•"/>
            </a:pPr>
            <a:r>
              <a:rPr lang="en-US" dirty="0"/>
              <a:t>In the past we released only at the bridge but in 2016 and 17 we also released upstream of the bridge at juvenile monitoring Site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D5D2F6-52B4-40DE-86A8-82324DAF92EA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409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51E8-952D-4F8D-8F91-94935C7E9EA2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0054-A70F-44BE-BA39-CF902AB4AA6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51E8-952D-4F8D-8F91-94935C7E9EA2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0054-A70F-44BE-BA39-CF902AB4AA6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51E8-952D-4F8D-8F91-94935C7E9EA2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0054-A70F-44BE-BA39-CF902AB4AA6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51E8-952D-4F8D-8F91-94935C7E9EA2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0054-A70F-44BE-BA39-CF902AB4AA6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51E8-952D-4F8D-8F91-94935C7E9EA2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0054-A70F-44BE-BA39-CF902AB4AA6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51E8-952D-4F8D-8F91-94935C7E9EA2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0054-A70F-44BE-BA39-CF902AB4AA6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51E8-952D-4F8D-8F91-94935C7E9EA2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0054-A70F-44BE-BA39-CF902AB4AA6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51E8-952D-4F8D-8F91-94935C7E9EA2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0054-A70F-44BE-BA39-CF902AB4AA6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51E8-952D-4F8D-8F91-94935C7E9EA2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0054-A70F-44BE-BA39-CF902AB4AA6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51E8-952D-4F8D-8F91-94935C7E9EA2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0054-A70F-44BE-BA39-CF902AB4AA6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C51E8-952D-4F8D-8F91-94935C7E9EA2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0054-A70F-44BE-BA39-CF902AB4AA6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C51E8-952D-4F8D-8F91-94935C7E9EA2}" type="datetimeFigureOut">
              <a:rPr lang="en-CA" smtClean="0"/>
              <a:t>2017-12-12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F0054-A70F-44BE-BA39-CF902AB4AA69}" type="slidenum">
              <a:rPr lang="en-CA" smtClean="0"/>
              <a:t>‹#›</a:t>
            </a:fld>
            <a:endParaRPr lang="en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a/url?sa=i&amp;rct=j&amp;q=&amp;esrc=s&amp;source=images&amp;cd=&amp;ved=0ahUKEwidsuTy35DSAhVJ4IMKHYt_DL8QjRwIBw&amp;url=https://www.yukonenergy.ca/blog/topic/environment&amp;psig=AFQjCNGz67UWRyza8eV6oNTDDxSpC_3mNA&amp;ust=1487201610519450&amp;cad=rjt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an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96280"/>
            <a:ext cx="2664296" cy="26590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419872" y="429331"/>
            <a:ext cx="5328592" cy="21929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</a:rPr>
              <a:t>Ta'an Kwäch'än Council</a:t>
            </a:r>
          </a:p>
          <a:p>
            <a:pPr>
              <a:spcAft>
                <a:spcPts val="1500"/>
              </a:spcAft>
            </a:pPr>
            <a:r>
              <a:rPr lang="en-CA" sz="3200" cap="small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Fox Creek Chinook Salmon Stock Restoration Project</a:t>
            </a:r>
          </a:p>
          <a:p>
            <a:pPr>
              <a:spcAft>
                <a:spcPts val="1500"/>
              </a:spcAft>
            </a:pPr>
            <a:r>
              <a:rPr lang="en-CA" sz="2400" cap="small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December 2017</a:t>
            </a:r>
            <a:endParaRPr lang="en-US" sz="3200" cap="small" dirty="0">
              <a:solidFill>
                <a:schemeClr val="bg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r="19728"/>
          <a:stretch/>
        </p:blipFill>
        <p:spPr>
          <a:xfrm>
            <a:off x="13455" y="2942993"/>
            <a:ext cx="9127264" cy="39056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18724"/>
              </p:ext>
            </p:extLst>
          </p:nvPr>
        </p:nvGraphicFramePr>
        <p:xfrm>
          <a:off x="0" y="-24206"/>
          <a:ext cx="9252519" cy="7151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Acrobat Document" r:id="rId4" imgW="6034832" imgH="4663347" progId="Acrobat.Document.2015">
                  <p:embed/>
                </p:oleObj>
              </mc:Choice>
              <mc:Fallback>
                <p:oleObj name="Acrobat Document" r:id="rId4" imgW="6034832" imgH="4663347" progId="Acrobat.Document.20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-24206"/>
                        <a:ext cx="9252519" cy="7151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116632"/>
            <a:ext cx="3600400" cy="21236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4400" b="1" dirty="0"/>
              <a:t>Bio-physical Monitoring of Juveniles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35635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96351" y="260648"/>
            <a:ext cx="5643601" cy="1152128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Bio-physical Monitoring</a:t>
            </a:r>
            <a:br>
              <a:rPr lang="en-CA" b="1" dirty="0"/>
            </a:br>
            <a:r>
              <a:rPr lang="en-CA" b="1" dirty="0"/>
              <a:t>of Juveniles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9" r="13034" b="6174"/>
          <a:stretch/>
        </p:blipFill>
        <p:spPr>
          <a:xfrm>
            <a:off x="5264899" y="0"/>
            <a:ext cx="3610743" cy="36653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56" r="19519" b="6894"/>
          <a:stretch/>
        </p:blipFill>
        <p:spPr>
          <a:xfrm>
            <a:off x="4996543" y="3323211"/>
            <a:ext cx="4147457" cy="3534789"/>
          </a:xfrm>
          <a:prstGeom prst="rect">
            <a:avLst/>
          </a:prstGeom>
        </p:spPr>
      </p:pic>
      <p:pic>
        <p:nvPicPr>
          <p:cNvPr id="7" name="Picture 6" descr="C:\Users\dfulmer\AppData\Local\Microsoft\Windows\INetCache\Content.Word\Biomonitoring 17-08-16 (12).jpg">
            <a:extLst>
              <a:ext uri="{FF2B5EF4-FFF2-40B4-BE49-F238E27FC236}">
                <a16:creationId xmlns:a16="http://schemas.microsoft.com/office/drawing/2014/main" id="{62F1DD2B-4C90-44F6-8E93-43DCF5922E1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8" r="10616"/>
          <a:stretch/>
        </p:blipFill>
        <p:spPr bwMode="auto">
          <a:xfrm rot="5400000">
            <a:off x="-145786" y="1447316"/>
            <a:ext cx="5556470" cy="5264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2538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DC53DED-E17B-40E3-BD3D-A592FDD8D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393864"/>
              </p:ext>
            </p:extLst>
          </p:nvPr>
        </p:nvGraphicFramePr>
        <p:xfrm>
          <a:off x="0" y="1"/>
          <a:ext cx="9144000" cy="6933673"/>
        </p:xfrm>
        <a:graphic>
          <a:graphicData uri="http://schemas.openxmlformats.org/drawingml/2006/table">
            <a:tbl>
              <a:tblPr firstRow="1" firstCol="1" bandRow="1"/>
              <a:tblGrid>
                <a:gridCol w="1525646">
                  <a:extLst>
                    <a:ext uri="{9D8B030D-6E8A-4147-A177-3AD203B41FA5}">
                      <a16:colId xmlns:a16="http://schemas.microsoft.com/office/drawing/2014/main" val="3147983896"/>
                    </a:ext>
                  </a:extLst>
                </a:gridCol>
                <a:gridCol w="1525646">
                  <a:extLst>
                    <a:ext uri="{9D8B030D-6E8A-4147-A177-3AD203B41FA5}">
                      <a16:colId xmlns:a16="http://schemas.microsoft.com/office/drawing/2014/main" val="3013165519"/>
                    </a:ext>
                  </a:extLst>
                </a:gridCol>
                <a:gridCol w="910120">
                  <a:extLst>
                    <a:ext uri="{9D8B030D-6E8A-4147-A177-3AD203B41FA5}">
                      <a16:colId xmlns:a16="http://schemas.microsoft.com/office/drawing/2014/main" val="1114687278"/>
                    </a:ext>
                  </a:extLst>
                </a:gridCol>
                <a:gridCol w="918350">
                  <a:extLst>
                    <a:ext uri="{9D8B030D-6E8A-4147-A177-3AD203B41FA5}">
                      <a16:colId xmlns:a16="http://schemas.microsoft.com/office/drawing/2014/main" val="3136011158"/>
                    </a:ext>
                  </a:extLst>
                </a:gridCol>
                <a:gridCol w="918350">
                  <a:extLst>
                    <a:ext uri="{9D8B030D-6E8A-4147-A177-3AD203B41FA5}">
                      <a16:colId xmlns:a16="http://schemas.microsoft.com/office/drawing/2014/main" val="937139060"/>
                    </a:ext>
                  </a:extLst>
                </a:gridCol>
                <a:gridCol w="1672944">
                  <a:extLst>
                    <a:ext uri="{9D8B030D-6E8A-4147-A177-3AD203B41FA5}">
                      <a16:colId xmlns:a16="http://schemas.microsoft.com/office/drawing/2014/main" val="4258370605"/>
                    </a:ext>
                  </a:extLst>
                </a:gridCol>
                <a:gridCol w="1672944">
                  <a:extLst>
                    <a:ext uri="{9D8B030D-6E8A-4147-A177-3AD203B41FA5}">
                      <a16:colId xmlns:a16="http://schemas.microsoft.com/office/drawing/2014/main" val="1832010919"/>
                    </a:ext>
                  </a:extLst>
                </a:gridCol>
              </a:tblGrid>
              <a:tr h="2949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Monitoring Date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Parameter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MS08-01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MS08-02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MS08-03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MS08-04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# of Chinook</a:t>
                      </a:r>
                      <a:endParaRPr lang="en-US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488109"/>
                  </a:ext>
                </a:extLst>
              </a:tr>
              <a:tr h="204564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May 19/17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# of Chinook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25690"/>
                  </a:ext>
                </a:extLst>
              </a:tr>
              <a:tr h="2045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Avg Weight (g)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5.6</a:t>
                      </a:r>
                      <a:endParaRPr lang="en-US" sz="12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4.7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3.9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236822"/>
                  </a:ext>
                </a:extLst>
              </a:tr>
              <a:tr h="29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Avg Length (mm)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79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405713"/>
                  </a:ext>
                </a:extLst>
              </a:tr>
              <a:tr h="29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Unclipped # and % 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CA" sz="12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= 18%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958883"/>
                  </a:ext>
                </a:extLst>
              </a:tr>
              <a:tr h="204564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June 9/17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# of Chinook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031689"/>
                  </a:ext>
                </a:extLst>
              </a:tr>
              <a:tr h="2045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Avg Weight (g)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5.8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3719509"/>
                  </a:ext>
                </a:extLst>
              </a:tr>
              <a:tr h="29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Avg Length (mm)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82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82397"/>
                  </a:ext>
                </a:extLst>
              </a:tr>
              <a:tr h="29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Unclipped # and % 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932780"/>
                  </a:ext>
                </a:extLst>
              </a:tr>
              <a:tr h="204564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July 26/17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# of Chinook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32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63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398302"/>
                  </a:ext>
                </a:extLst>
              </a:tr>
              <a:tr h="2045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Avg Weight (g)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1.4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1.8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3.9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027264"/>
                  </a:ext>
                </a:extLst>
              </a:tr>
              <a:tr h="29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Avg Length (mm)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52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57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980594"/>
                  </a:ext>
                </a:extLst>
              </a:tr>
              <a:tr h="29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Unclipped # and % 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= 7.9%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564118"/>
                  </a:ext>
                </a:extLst>
              </a:tr>
              <a:tr h="204564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August 16/17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# of Chinook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119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161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206712"/>
                  </a:ext>
                </a:extLst>
              </a:tr>
              <a:tr h="2045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Avg Weight (g)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2.2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2.1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3.3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044266"/>
                  </a:ext>
                </a:extLst>
              </a:tr>
              <a:tr h="29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Avg Length (mm)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70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807140"/>
                  </a:ext>
                </a:extLst>
              </a:tr>
              <a:tr h="29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Unclipped # and % 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= 2.5%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3052161"/>
                  </a:ext>
                </a:extLst>
              </a:tr>
              <a:tr h="204564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September 14/17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# of Chinook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5626"/>
                  </a:ext>
                </a:extLst>
              </a:tr>
              <a:tr h="2045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Avg Weight (g)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2.9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3.0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424130"/>
                  </a:ext>
                </a:extLst>
              </a:tr>
              <a:tr h="29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Avg Length (mm)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66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84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253200"/>
                  </a:ext>
                </a:extLst>
              </a:tr>
              <a:tr h="29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Unclipped # and % 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</a:t>
                      </a: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= 17.5%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036153"/>
                  </a:ext>
                </a:extLst>
              </a:tr>
              <a:tr h="204564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October 18/17</a:t>
                      </a:r>
                      <a:endParaRPr lang="en-US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# of Chinook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809203"/>
                  </a:ext>
                </a:extLst>
              </a:tr>
              <a:tr h="2045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Avg Weight (g)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NT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NT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NT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979869"/>
                  </a:ext>
                </a:extLst>
              </a:tr>
              <a:tr h="29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Avg Length (mm)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67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3675710"/>
                  </a:ext>
                </a:extLst>
              </a:tr>
              <a:tr h="294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Unclipped # and % 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i="1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CA" sz="12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= 5%</a:t>
                      </a:r>
                      <a:endParaRPr lang="en-US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230362"/>
                  </a:ext>
                </a:extLst>
              </a:tr>
              <a:tr h="2386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146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207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25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1 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379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442906"/>
                  </a:ext>
                </a:extLst>
              </a:tr>
              <a:tr h="329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 Unclipped</a:t>
                      </a:r>
                      <a:r>
                        <a:rPr lang="en-CA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11=8%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1=0.5%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15=60%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1=100%</a:t>
                      </a:r>
                      <a:endParaRPr lang="en-US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400" b="1" i="1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 = 7%</a:t>
                      </a:r>
                      <a:endParaRPr lang="en-US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09" marR="39009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932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8638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Growth Rates After Release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238836"/>
            <a:ext cx="7128792" cy="524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08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Hydrology and Water Quality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132856"/>
            <a:ext cx="3024336" cy="3113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DDA14-F82E-4676-BAF3-5CB501401A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00" t="8000" r="6601"/>
          <a:stretch/>
        </p:blipFill>
        <p:spPr>
          <a:xfrm>
            <a:off x="4397489" y="1288223"/>
            <a:ext cx="3841455" cy="55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86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7201"/>
            <a:ext cx="8229600" cy="1143000"/>
          </a:xfrm>
        </p:spPr>
        <p:txBody>
          <a:bodyPr>
            <a:normAutofit/>
          </a:bodyPr>
          <a:lstStyle/>
          <a:p>
            <a:r>
              <a:rPr lang="en-CA" b="1" dirty="0"/>
              <a:t>Water Temperature Trends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77" t="5287" r="20265" b="7777"/>
          <a:stretch/>
        </p:blipFill>
        <p:spPr>
          <a:xfrm>
            <a:off x="1197968" y="1091543"/>
            <a:ext cx="6768752" cy="57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5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6DEB-0691-45BE-A7D4-BD1ABAD78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Hydrometric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E61A1-B592-4CE1-AD53-6C069F072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71C978-7664-4BD1-AA68-469448F6497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0" r="10547" b="6474"/>
          <a:stretch/>
        </p:blipFill>
        <p:spPr bwMode="auto">
          <a:xfrm>
            <a:off x="457200" y="1600201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0114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36E26-22BD-4880-88D0-72473EF89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Hydrometric Results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E533D3A-2D04-4087-8AC3-602E4394F7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9512" y="1268760"/>
            <a:ext cx="4324850" cy="3142903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5B11ABF-52CC-4AC7-B0A7-27F7064588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923928" y="4411663"/>
            <a:ext cx="5046712" cy="229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52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/>
              <a:t>Trail Maintenance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96752"/>
            <a:ext cx="7272808" cy="545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55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Monitoring Adult Returns &amp; Barriers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" y="764704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0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260648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/>
              <a:t>Background</a:t>
            </a:r>
            <a:endParaRPr lang="en-CA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ADDB91-D9E5-4F5D-84AD-11460ECE5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32" y="836712"/>
            <a:ext cx="7102659" cy="51513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Monitoring Adult Returns &amp; Barriers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196752"/>
            <a:ext cx="6696744" cy="5022558"/>
          </a:xfrm>
        </p:spPr>
      </p:pic>
    </p:spTree>
    <p:extLst>
      <p:ext uri="{BB962C8B-B14F-4D97-AF65-F5344CB8AC3E}">
        <p14:creationId xmlns:p14="http://schemas.microsoft.com/office/powerpoint/2010/main" val="219328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6" y="782960"/>
            <a:ext cx="3131840" cy="1143000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Redd Monitoring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67" y="0"/>
            <a:ext cx="5724127" cy="4293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5" t="33480"/>
          <a:stretch/>
        </p:blipFill>
        <p:spPr>
          <a:xfrm>
            <a:off x="5071" y="2708920"/>
            <a:ext cx="4608512" cy="4149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0072" y="458112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SUCCESSFUL SPAWNING</a:t>
            </a:r>
            <a:r>
              <a:rPr lang="en-US" sz="4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53907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2227-D002-4434-A0D8-96CF65BFC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B82EC-BD6A-4E2B-B371-91FC60F0A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F8CF3-23BD-416B-BC96-725927D5C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4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3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6FDC0B-FCC3-429E-8F89-53DDB61E9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711861"/>
              </p:ext>
            </p:extLst>
          </p:nvPr>
        </p:nvGraphicFramePr>
        <p:xfrm>
          <a:off x="1" y="1"/>
          <a:ext cx="9143999" cy="72042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246">
                  <a:extLst>
                    <a:ext uri="{9D8B030D-6E8A-4147-A177-3AD203B41FA5}">
                      <a16:colId xmlns:a16="http://schemas.microsoft.com/office/drawing/2014/main" val="2525821119"/>
                    </a:ext>
                  </a:extLst>
                </a:gridCol>
                <a:gridCol w="389517">
                  <a:extLst>
                    <a:ext uri="{9D8B030D-6E8A-4147-A177-3AD203B41FA5}">
                      <a16:colId xmlns:a16="http://schemas.microsoft.com/office/drawing/2014/main" val="1227761926"/>
                    </a:ext>
                  </a:extLst>
                </a:gridCol>
                <a:gridCol w="889142">
                  <a:extLst>
                    <a:ext uri="{9D8B030D-6E8A-4147-A177-3AD203B41FA5}">
                      <a16:colId xmlns:a16="http://schemas.microsoft.com/office/drawing/2014/main" val="1506457475"/>
                    </a:ext>
                  </a:extLst>
                </a:gridCol>
                <a:gridCol w="1065550">
                  <a:extLst>
                    <a:ext uri="{9D8B030D-6E8A-4147-A177-3AD203B41FA5}">
                      <a16:colId xmlns:a16="http://schemas.microsoft.com/office/drawing/2014/main" val="747676899"/>
                    </a:ext>
                  </a:extLst>
                </a:gridCol>
                <a:gridCol w="1562807">
                  <a:extLst>
                    <a:ext uri="{9D8B030D-6E8A-4147-A177-3AD203B41FA5}">
                      <a16:colId xmlns:a16="http://schemas.microsoft.com/office/drawing/2014/main" val="1475114991"/>
                    </a:ext>
                  </a:extLst>
                </a:gridCol>
                <a:gridCol w="1030033">
                  <a:extLst>
                    <a:ext uri="{9D8B030D-6E8A-4147-A177-3AD203B41FA5}">
                      <a16:colId xmlns:a16="http://schemas.microsoft.com/office/drawing/2014/main" val="2863447257"/>
                    </a:ext>
                  </a:extLst>
                </a:gridCol>
                <a:gridCol w="1438493">
                  <a:extLst>
                    <a:ext uri="{9D8B030D-6E8A-4147-A177-3AD203B41FA5}">
                      <a16:colId xmlns:a16="http://schemas.microsoft.com/office/drawing/2014/main" val="2254697966"/>
                    </a:ext>
                  </a:extLst>
                </a:gridCol>
                <a:gridCol w="1509530">
                  <a:extLst>
                    <a:ext uri="{9D8B030D-6E8A-4147-A177-3AD203B41FA5}">
                      <a16:colId xmlns:a16="http://schemas.microsoft.com/office/drawing/2014/main" val="2110167101"/>
                    </a:ext>
                  </a:extLst>
                </a:gridCol>
                <a:gridCol w="834681">
                  <a:extLst>
                    <a:ext uri="{9D8B030D-6E8A-4147-A177-3AD203B41FA5}">
                      <a16:colId xmlns:a16="http://schemas.microsoft.com/office/drawing/2014/main" val="878114939"/>
                    </a:ext>
                  </a:extLst>
                </a:gridCol>
              </a:tblGrid>
              <a:tr h="5364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Project Year</a:t>
                      </a:r>
                      <a:endParaRPr lang="en-US" sz="800" dirty="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Year of Fry Release</a:t>
                      </a:r>
                      <a:endParaRPr lang="en-US" sz="800" dirty="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Planning and Implementation</a:t>
                      </a:r>
                      <a:endParaRPr lang="en-US" sz="800" dirty="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Broodstock Collection, Incubation and Rearing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Releases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Bio-physical Monitoring of Juveniles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Hydrology and Water Quality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Monitoring Adult Returns and Barriers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Redd Monitoring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 anchor="ctr"/>
                </a:tc>
                <a:extLst>
                  <a:ext uri="{0D108BD9-81ED-4DB2-BD59-A6C34878D82A}">
                    <a16:rowId xmlns:a16="http://schemas.microsoft.com/office/drawing/2014/main" val="218760720"/>
                  </a:ext>
                </a:extLst>
              </a:tr>
              <a:tr h="17295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  (2016) 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2012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Develop data collection sheets for project components.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Develop spreadsheets or database to house all monitoring data. A central location for all data to allow easy access for multi-year analysis.</a:t>
                      </a:r>
                      <a:endParaRPr lang="en-US" sz="800" dirty="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Maximize genetic diversity by utilizing Whitehorse Rapids Fish Hatchery for broodstock collection and rearing to the eyed stage.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Utilize MCIF for rearing to fry stage and assist with monitoring, daily maintenance and operations.</a:t>
                      </a:r>
                      <a:endParaRPr lang="en-US" sz="800" dirty="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Consider staggering release dates and possibly re-evaluating release locations to accommodate the numbers of fry.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Ongoing annual activities guided by implementation and monitoring plan. (IMP).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Conduct winter water quality monitoring with parameters; dissolved oxygen, pH, turbidity, ORP, conductivity, Nitrates, and total metals.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As per the Restoration Plan 2008 recommendations, stream gauging and flow measurements should be conducted during regular monitoring events to improve discharge data.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Conduct stream walk surveys both before spawning period and daily during and after.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Digitize and map reaches of stream morphology including barriers, spawning and rearing habitat that have been photographed and geo-referenced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Conduct daily stream walk surveys during spawning period. 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extLst>
                  <a:ext uri="{0D108BD9-81ED-4DB2-BD59-A6C34878D82A}">
                    <a16:rowId xmlns:a16="http://schemas.microsoft.com/office/drawing/2014/main" val="1987593673"/>
                  </a:ext>
                </a:extLst>
              </a:tr>
              <a:tr h="18744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 (2017) 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2013 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Move toward digital data entry in the field with appropriate instruments.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Gain knowledge and understanding on the marine ecology, the Yukon River system and Alaskan Tribal communities.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Maximize genetic diversity by utilizing Whitehorse Rapids Fish Hatchery for broodstock collection and rearing to the eyed stage.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Utilize MCIF for rearing to fry stage and assist with monitoring, daily maintenance and operations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Discuss option of not inserting Coded Wire Tags with SEP, Jason Hwang. Cannot clip adipose fin.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Stagger release dates and locations to accommodate the numbers of fry.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Approach to estimating rearing capacity of the system should be developed and refined. (IE: assumption of 1m2/fry is likely reasonable but total habitat needs to consider beaver activity, creek length and width)</a:t>
                      </a:r>
                      <a:endParaRPr lang="en-US" sz="800" dirty="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Annual IMP activities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Add data from 2017 biophysical monitoring to 2009 – 2016 analysis document.</a:t>
                      </a:r>
                      <a:endParaRPr lang="en-US" sz="800" dirty="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Continue year-round water quality and discharge measurements.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Determine water quality standards to be used.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Install a hydrometric station, including a staff gauge to develop a rating curve over time.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Conduct stream walk surveys and develop interim additional methods to enumerate returning adults. Due to bear activity in the area this is a safety issue therefore high priority.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Actively manage beaver to restore unimpeded Chinook access to the bridge and consider pros and cons of facilitating access further upstream.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Meet with FN Elders to determine historical Chinook population size.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Develop redd monitoring protocols specific to Fox Creek.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extLst>
                  <a:ext uri="{0D108BD9-81ED-4DB2-BD59-A6C34878D82A}">
                    <a16:rowId xmlns:a16="http://schemas.microsoft.com/office/drawing/2014/main" val="1856957338"/>
                  </a:ext>
                </a:extLst>
              </a:tr>
              <a:tr h="11499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11 (2018) 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2014 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Coordinate with DFO, YSSC Tech Team and other experts to determine, and where possible, quantify project success outcomes. 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Develop criteria for determining when hatchery intervention/contribution to Fox Creek should cease.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Re-calculate the wetted width of the stream and potential juvenile Chinook rearing habitat from the Klondike Highway bridge to the mouth at Lake Laberge.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 dirty="0">
                          <a:effectLst/>
                        </a:rPr>
                        <a:t>Annual IMP activities 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Ongoing annual activities guided by implementation and monitoring plan. (IMP).</a:t>
                      </a:r>
                      <a:endParaRPr lang="en-US" sz="800" dirty="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Adult enumeration feasibility assessment of alternative methods of enumerating returning salmon (e.g., resistivity counters, mark-recapture, weir, etc.) and collecting bio-physical data (e.g., sex, length, age, etc).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Ongoing annual activities guided by IMP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extLst>
                  <a:ext uri="{0D108BD9-81ED-4DB2-BD59-A6C34878D82A}">
                    <a16:rowId xmlns:a16="http://schemas.microsoft.com/office/drawing/2014/main" val="1645149722"/>
                  </a:ext>
                </a:extLst>
              </a:tr>
              <a:tr h="7160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12 (2019) 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2015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Ongoing annual activities guided by implementation and monitoring plan. (IMP).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Consider collecting broodstock from Fox or nearby creek for either or both hatcheries. 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Annual IMP activities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Annual IMP activities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 dirty="0">
                          <a:effectLst/>
                        </a:rPr>
                        <a:t>Annual IMP activities 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Calculate current and future spawning area.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Annual IMP activities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extLst>
                  <a:ext uri="{0D108BD9-81ED-4DB2-BD59-A6C34878D82A}">
                    <a16:rowId xmlns:a16="http://schemas.microsoft.com/office/drawing/2014/main" val="3348230461"/>
                  </a:ext>
                </a:extLst>
              </a:tr>
              <a:tr h="57032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13 (2020) 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2016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Annual IMP activities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Consider phasing out of hatcheries and relying on the natural system to recover.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Annual IMP activities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Annual IMP activities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 dirty="0">
                          <a:effectLst/>
                        </a:rPr>
                        <a:t>Annual IMP activities 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 dirty="0">
                          <a:effectLst/>
                        </a:rPr>
                        <a:t>Annual IMP activities 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 dirty="0">
                          <a:effectLst/>
                        </a:rPr>
                        <a:t>Annual IMP activities 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extLst>
                  <a:ext uri="{0D108BD9-81ED-4DB2-BD59-A6C34878D82A}">
                    <a16:rowId xmlns:a16="http://schemas.microsoft.com/office/drawing/2014/main" val="2230114988"/>
                  </a:ext>
                </a:extLst>
              </a:tr>
              <a:tr h="2813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14 (2021) 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2017</a:t>
                      </a:r>
                      <a:endParaRPr lang="en-US" sz="800">
                        <a:effectLst/>
                        <a:latin typeface="Cambria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Annual IMP activities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Annual IMP activities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Annual IMP activities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Annual IMP activities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Annual IMP activities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>
                          <a:effectLst/>
                        </a:rPr>
                        <a:t>Annual IMP activities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CA" sz="800" dirty="0">
                          <a:effectLst/>
                        </a:rPr>
                        <a:t>Annual IMP activities 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5037" marR="35037" marT="0" marB="0"/>
                </a:tc>
                <a:extLst>
                  <a:ext uri="{0D108BD9-81ED-4DB2-BD59-A6C34878D82A}">
                    <a16:rowId xmlns:a16="http://schemas.microsoft.com/office/drawing/2014/main" val="319870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0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400" dirty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519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Ta’an Kwäch’än Council’s goal for the Fox Creek Salmon Chinook Salmon Restoration Program is to re-establish a self-sustaining population of Chinook with sufficient spawners to have a high probability of long-term persistence.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Ta'an aims to ensure that a viable natural stock is abundant enough to contribute to a sustainable harvest for current and future generations as part of their natural culture and heritage. </a:t>
            </a:r>
          </a:p>
        </p:txBody>
      </p:sp>
    </p:spTree>
    <p:extLst>
      <p:ext uri="{BB962C8B-B14F-4D97-AF65-F5344CB8AC3E}">
        <p14:creationId xmlns:p14="http://schemas.microsoft.com/office/powerpoint/2010/main" val="2331679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Fox Creek Project Components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48741"/>
              </p:ext>
            </p:extLst>
          </p:nvPr>
        </p:nvGraphicFramePr>
        <p:xfrm>
          <a:off x="395536" y="1772816"/>
          <a:ext cx="8291264" cy="4087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1027539977"/>
                    </a:ext>
                  </a:extLst>
                </a:gridCol>
                <a:gridCol w="4330824">
                  <a:extLst>
                    <a:ext uri="{9D8B030D-6E8A-4147-A177-3AD203B41FA5}">
                      <a16:colId xmlns:a16="http://schemas.microsoft.com/office/drawing/2014/main" val="1563570698"/>
                    </a:ext>
                  </a:extLst>
                </a:gridCol>
              </a:tblGrid>
              <a:tr h="5320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21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Planning and Implementation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1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21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Bio-physical Monitoring Juveniles</a:t>
                      </a:r>
                      <a:endParaRPr lang="en-US" sz="21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CA" sz="2100" b="1" kern="12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025122"/>
                  </a:ext>
                </a:extLst>
              </a:tr>
              <a:tr h="8087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100" b="1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Training and Capacity Building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21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Hydrology and Water Quality</a:t>
                      </a:r>
                      <a:endParaRPr lang="en-US" sz="21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US" sz="21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1362278"/>
                  </a:ext>
                </a:extLst>
              </a:tr>
              <a:tr h="88306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21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Broodstock Collection, Incubation and Rearing</a:t>
                      </a:r>
                      <a:endParaRPr lang="en-US" sz="21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100" b="1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Trail Maintenance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7002396"/>
                  </a:ext>
                </a:extLst>
              </a:tr>
              <a:tr h="88306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21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Annual Fry Releases</a:t>
                      </a:r>
                      <a:endParaRPr lang="en-US" sz="21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1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2100" b="1" kern="12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Monitoring Adult Returns and Barriers</a:t>
                      </a:r>
                      <a:endParaRPr lang="en-US" sz="21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082387"/>
                  </a:ext>
                </a:extLst>
              </a:tr>
              <a:tr h="78145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100" b="1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en-US" sz="2100" b="1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Redd Monitoring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1610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2856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912" y="136724"/>
            <a:ext cx="8229600" cy="72494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en-CA" b="1" dirty="0">
                <a:solidFill>
                  <a:schemeClr val="tx1">
                    <a:lumMod val="95000"/>
                  </a:schemeClr>
                </a:solidFill>
              </a:rPr>
              <a:t>Planning and Implementation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882500"/>
            <a:ext cx="3573426" cy="2682819"/>
          </a:xfrm>
          <a:prstGeom prst="rect">
            <a:avLst/>
          </a:prstGeom>
        </p:spPr>
      </p:pic>
      <p:pic>
        <p:nvPicPr>
          <p:cNvPr id="6" name="Picture 5" descr="Yukon Energy Corporation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76056" y="1210352"/>
            <a:ext cx="1346331" cy="2027113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/>
          <a:srcRect r="8696"/>
          <a:stretch/>
        </p:blipFill>
        <p:spPr bwMode="auto">
          <a:xfrm>
            <a:off x="2353930" y="3758226"/>
            <a:ext cx="3024336" cy="165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7" b="21251"/>
          <a:stretch/>
        </p:blipFill>
        <p:spPr>
          <a:xfrm>
            <a:off x="1043608" y="5832316"/>
            <a:ext cx="6928135" cy="665336"/>
          </a:xfrm>
          <a:prstGeom prst="rect">
            <a:avLst/>
          </a:prstGeom>
        </p:spPr>
      </p:pic>
      <p:sp>
        <p:nvSpPr>
          <p:cNvPr id="15" name="AutoShape 2" descr="Image result for yukon salmon sub-committee log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20" y="3426816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88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&amp; Capacity Building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4" y="1182486"/>
            <a:ext cx="754833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5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Broodstock Collection, Incubation &amp; Rearing</a:t>
            </a:r>
            <a:endParaRPr lang="en-US" dirty="0"/>
          </a:p>
        </p:txBody>
      </p:sp>
      <p:pic>
        <p:nvPicPr>
          <p:cNvPr id="4" name="Picture 3" descr="Yukon Energy Corporati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3210" y="863785"/>
            <a:ext cx="1728192" cy="260206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r="8696"/>
          <a:stretch/>
        </p:blipFill>
        <p:spPr bwMode="auto">
          <a:xfrm>
            <a:off x="5241644" y="4919822"/>
            <a:ext cx="3418515" cy="187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9879" r="15958"/>
          <a:stretch/>
        </p:blipFill>
        <p:spPr>
          <a:xfrm>
            <a:off x="4572000" y="1493218"/>
            <a:ext cx="4464496" cy="3386154"/>
          </a:xfrm>
          <a:prstGeom prst="rect">
            <a:avLst/>
          </a:prstGeom>
        </p:spPr>
      </p:pic>
      <p:pic>
        <p:nvPicPr>
          <p:cNvPr id="4098" name="Picture 2" descr="Image result for whitehorse rapids fishway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580710" cy="34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83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136904" cy="810344"/>
          </a:xfrm>
        </p:spPr>
        <p:txBody>
          <a:bodyPr>
            <a:noAutofit/>
          </a:bodyPr>
          <a:lstStyle/>
          <a:p>
            <a:r>
              <a:rPr lang="en-US" sz="3600" b="1" dirty="0"/>
              <a:t>Applying coded wire tags and clipping adipose fins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873B8-17A2-4BB3-A436-23D8D0C35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270" y="1268760"/>
            <a:ext cx="7337459" cy="550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62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4956041" cy="3717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7"/>
          <a:stretch/>
        </p:blipFill>
        <p:spPr>
          <a:xfrm>
            <a:off x="4956043" y="-1"/>
            <a:ext cx="444049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07373E-7E4C-46EF-BC39-976978D67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" y="3132354"/>
            <a:ext cx="4959931" cy="371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81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2533</TotalTime>
  <Words>2229</Words>
  <Application>Microsoft Office PowerPoint</Application>
  <PresentationFormat>On-screen Show (4:3)</PresentationFormat>
  <Paragraphs>442</Paragraphs>
  <Slides>24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MS Gothic</vt:lpstr>
      <vt:lpstr>MS Mincho</vt:lpstr>
      <vt:lpstr>Arial</vt:lpstr>
      <vt:lpstr>Calibri</vt:lpstr>
      <vt:lpstr>Cambria</vt:lpstr>
      <vt:lpstr>Courier New</vt:lpstr>
      <vt:lpstr>Symbol</vt:lpstr>
      <vt:lpstr>Times New Roman</vt:lpstr>
      <vt:lpstr>Office Theme</vt:lpstr>
      <vt:lpstr>Acrobat Document</vt:lpstr>
      <vt:lpstr>PowerPoint Presentation</vt:lpstr>
      <vt:lpstr>PowerPoint Presentation</vt:lpstr>
      <vt:lpstr>Goal</vt:lpstr>
      <vt:lpstr>Fox Creek Project Components</vt:lpstr>
      <vt:lpstr>Planning and Implementation</vt:lpstr>
      <vt:lpstr>Training &amp; Capacity Building</vt:lpstr>
      <vt:lpstr>Broodstock Collection, Incubation &amp; Rearing</vt:lpstr>
      <vt:lpstr>Applying coded wire tags and clipping adipose fins</vt:lpstr>
      <vt:lpstr>PowerPoint Presentation</vt:lpstr>
      <vt:lpstr>PowerPoint Presentation</vt:lpstr>
      <vt:lpstr>Bio-physical Monitoring of Juveniles </vt:lpstr>
      <vt:lpstr>PowerPoint Presentation</vt:lpstr>
      <vt:lpstr>Growth Rates After Release</vt:lpstr>
      <vt:lpstr>Hydrology and Water Quality</vt:lpstr>
      <vt:lpstr>Water Temperature Trends</vt:lpstr>
      <vt:lpstr>Hydrometric Station</vt:lpstr>
      <vt:lpstr>Hydrometric Results</vt:lpstr>
      <vt:lpstr>Trail Maintenance</vt:lpstr>
      <vt:lpstr>Monitoring Adult Returns &amp; Barriers</vt:lpstr>
      <vt:lpstr>Monitoring Adult Returns &amp; Barriers</vt:lpstr>
      <vt:lpstr>Redd Monitoring</vt:lpstr>
      <vt:lpstr>PowerPoint Presentation</vt:lpstr>
      <vt:lpstr>PowerPoint Presentation</vt:lpstr>
      <vt:lpstr>THANK YOU!</vt:lpstr>
    </vt:vector>
  </TitlesOfParts>
  <Company>Ta'an Kwäch'än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Emmie Fairclough</dc:creator>
  <cp:lastModifiedBy>Deb Fulmer</cp:lastModifiedBy>
  <cp:revision>98</cp:revision>
  <cp:lastPrinted>2017-12-05T20:52:00Z</cp:lastPrinted>
  <dcterms:created xsi:type="dcterms:W3CDTF">2012-02-14T22:39:32Z</dcterms:created>
  <dcterms:modified xsi:type="dcterms:W3CDTF">2017-12-12T17:31:45Z</dcterms:modified>
</cp:coreProperties>
</file>